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51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8" r:id="rId22"/>
    <p:sldId id="289" r:id="rId23"/>
    <p:sldId id="290" r:id="rId24"/>
    <p:sldId id="291" r:id="rId25"/>
    <p:sldId id="292" r:id="rId26"/>
    <p:sldId id="293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6" r:id="rId35"/>
    <p:sldId id="307" r:id="rId36"/>
    <p:sldId id="311" r:id="rId37"/>
    <p:sldId id="317" r:id="rId38"/>
    <p:sldId id="321" r:id="rId39"/>
    <p:sldId id="326" r:id="rId40"/>
    <p:sldId id="327" r:id="rId41"/>
    <p:sldId id="332" r:id="rId42"/>
    <p:sldId id="333" r:id="rId43"/>
    <p:sldId id="334" r:id="rId44"/>
    <p:sldId id="336" r:id="rId45"/>
    <p:sldId id="338" r:id="rId46"/>
    <p:sldId id="339" r:id="rId47"/>
    <p:sldId id="340" r:id="rId48"/>
    <p:sldId id="341" r:id="rId49"/>
    <p:sldId id="342" r:id="rId50"/>
  </p:sldIdLst>
  <p:sldSz cx="9144000" cy="5143500" type="screen16x9"/>
  <p:notesSz cx="6858000" cy="9144000"/>
  <p:embeddedFontLst>
    <p:embeddedFont>
      <p:font typeface="Corsiva" pitchFamily="2" charset="-79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Oswald" pitchFamily="2" charset="77"/>
      <p:regular r:id="rId60"/>
      <p:bold r:id="rId61"/>
    </p:embeddedFont>
    <p:embeddedFont>
      <p:font typeface="Proxima Nova" panose="02000506030000020004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D9960-F12B-405B-AFDB-BBD0F368FA42}">
  <a:tblStyle styleId="{070D9960-F12B-405B-AFDB-BBD0F368FA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4827B72-01F2-4807-A790-B8B00FAA394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B56054-96EE-4CF6-BDBB-BB84254F7B0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c51acf9f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c51acf9f2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c2aba9a6f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c2aba9a6f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56311369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56311369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c2aba9a6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c2aba9a6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c2aba9a6f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c2aba9a6f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c2aba9a6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c2aba9a6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56b1f78b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56b1f78b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c2aba9a6f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c2aba9a6f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56311369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56311369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c2aba9a6f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c2aba9a6f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56311369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56311369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c2aba9a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c2aba9a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c2aba9a6f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c2aba9a6f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c83a9d249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c83a9d249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83a9d249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83a9d249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400a452b1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400a452b1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062a6d0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7062a6d0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c2aba9a6f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c2aba9a6f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561f212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561f212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c2aba9a6f_1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6c2aba9a6f_1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c2aba9a6f_1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6c2aba9a6f_1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c2aba9a6f_1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6c2aba9a6f_1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c2aba9a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c2aba9a6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c2aba9a6f_1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c2aba9a6f_1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55d7e5279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55d7e5279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55d7e5279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655d7e5279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655d7e5279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655d7e5279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655d7e5279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655d7e5279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c51acf9f2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c51acf9f2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6c2aba9a6f_1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6c2aba9a6f_1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6c51acf9f2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6c51acf9f2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6c2aba9a6f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6c2aba9a6f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6c51acf9f2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6c51acf9f2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c51acf9f2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c51acf9f2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c2aba9a6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c2aba9a6f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c2aba9a6f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c2aba9a6f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c2aba9a6f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c2aba9a6f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7b5db8d30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7b5db8d30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6c51acf9f2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6c51acf9f2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6c51acf9f2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6c51acf9f2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6c2aba9a6f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6c2aba9a6f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c58c1c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c58c1c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6c58c1c0d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6c58c1c0d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5631136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5631136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c2aba9a6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c2aba9a6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c2aba9a6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c2aba9a6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c2aba9a6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c2aba9a6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c2aba9a6f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c2aba9a6f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20275" y="517575"/>
            <a:ext cx="84075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>
  <p:cSld name="TITLE_AND_BODY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20275" y="517575"/>
            <a:ext cx="84075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ack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ctrTitle"/>
          </p:nvPr>
        </p:nvSpPr>
        <p:spPr>
          <a:xfrm>
            <a:off x="302519" y="548200"/>
            <a:ext cx="8311800" cy="18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swald"/>
              <a:buNone/>
              <a:defRPr sz="4800" b="1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/>
          <p:nvPr/>
        </p:nvSpPr>
        <p:spPr>
          <a:xfrm>
            <a:off x="416100" y="349375"/>
            <a:ext cx="8272800" cy="13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6"/>
          <p:cNvSpPr txBox="1"/>
          <p:nvPr/>
        </p:nvSpPr>
        <p:spPr>
          <a:xfrm>
            <a:off x="272500" y="4709350"/>
            <a:ext cx="84075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WELCOME TO GA</a:t>
            </a:r>
            <a:endParaRPr sz="8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GENERAL ASSEMBLY</a:t>
            </a:r>
            <a:endParaRPr sz="8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3" name="Google Shape;63;p16"/>
          <p:cNvCxnSpPr/>
          <p:nvPr/>
        </p:nvCxnSpPr>
        <p:spPr>
          <a:xfrm>
            <a:off x="368200" y="4736806"/>
            <a:ext cx="8311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9250" y="4793525"/>
            <a:ext cx="210750" cy="2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311700" y="26631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311700" y="104649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371275" y="206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371275" y="206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320275" y="517575"/>
            <a:ext cx="84075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>
  <p:cSld name="TITLE_AND_BODY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320275" y="517575"/>
            <a:ext cx="84075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ack">
  <p:cSld name="TITLE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>
            <a:spLocks noGrp="1"/>
          </p:cNvSpPr>
          <p:nvPr>
            <p:ph type="ctrTitle"/>
          </p:nvPr>
        </p:nvSpPr>
        <p:spPr>
          <a:xfrm>
            <a:off x="302519" y="548200"/>
            <a:ext cx="8311800" cy="18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swald"/>
              <a:buNone/>
              <a:defRPr sz="4800" b="1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/>
          <p:nvPr/>
        </p:nvSpPr>
        <p:spPr>
          <a:xfrm>
            <a:off x="416100" y="349375"/>
            <a:ext cx="8272800" cy="13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2"/>
          <p:cNvSpPr txBox="1"/>
          <p:nvPr/>
        </p:nvSpPr>
        <p:spPr>
          <a:xfrm>
            <a:off x="272500" y="4709350"/>
            <a:ext cx="84075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WELCOME TO GA</a:t>
            </a:r>
            <a:endParaRPr sz="8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GENERAL ASSEMBLY</a:t>
            </a:r>
            <a:endParaRPr sz="8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25" name="Google Shape;125;p32"/>
          <p:cNvCxnSpPr/>
          <p:nvPr/>
        </p:nvCxnSpPr>
        <p:spPr>
          <a:xfrm>
            <a:off x="368200" y="4736806"/>
            <a:ext cx="8311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6" name="Google Shape;12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9250" y="4793525"/>
            <a:ext cx="210750" cy="2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71275" y="206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04649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rketer.com/newsroom/index.php/us-digital-ad-spending-will-surpass-traditional-in-201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145" name="Google Shape;1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75" y="1990725"/>
            <a:ext cx="7562850" cy="1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46"/>
          <p:cNvGraphicFramePr/>
          <p:nvPr/>
        </p:nvGraphicFramePr>
        <p:xfrm>
          <a:off x="369825" y="172800"/>
          <a:ext cx="8294350" cy="484729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350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Solution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 new mobile digital experience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that enables users to easily access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show information</a:t>
                      </a: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" name="Google Shape;220;p47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Challenge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Playbill+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needs to be perceived as a valuable companion or alternative to the ubiquitous printed magazine and/or souvenir so that its demand becomes </a:t>
                      </a:r>
                      <a:r>
                        <a:rPr lang="en" sz="30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indisputable</a:t>
                      </a:r>
                      <a:endParaRPr sz="30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" name="Google Shape;226;p48"/>
          <p:cNvGraphicFramePr/>
          <p:nvPr/>
        </p:nvGraphicFramePr>
        <p:xfrm>
          <a:off x="369825" y="172800"/>
          <a:ext cx="8294350" cy="484729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350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Solution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 new mobile digital experience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that enables users to easily access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show information</a:t>
                      </a:r>
                      <a:r>
                        <a:rPr lang="en" sz="36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plus...</a:t>
                      </a: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49"/>
          <p:cNvGraphicFramePr/>
          <p:nvPr/>
        </p:nvGraphicFramePr>
        <p:xfrm>
          <a:off x="369825" y="172800"/>
          <a:ext cx="8294350" cy="484729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350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Need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 new mobile digital experience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that enables users to easily access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show information</a:t>
                      </a:r>
                      <a:r>
                        <a:rPr lang="en" sz="36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plus...</a:t>
                      </a: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in-theatre venue information</a:t>
                      </a:r>
                      <a:r>
                        <a:rPr lang="en" sz="36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plus...</a:t>
                      </a: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Google Shape;238;p50"/>
          <p:cNvGraphicFramePr/>
          <p:nvPr/>
        </p:nvGraphicFramePr>
        <p:xfrm>
          <a:off x="369825" y="172800"/>
          <a:ext cx="8404325" cy="4885779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Solution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offer interactive engagement  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pre-theatre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in-theatre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post-theatre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Google Shape;244;p51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Hypothesis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 needs to adopt a real-time, </a:t>
                      </a:r>
                      <a:b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user-interactive digital model </a:t>
                      </a:r>
                      <a:b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0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before a competitor does!</a:t>
                      </a:r>
                      <a:endParaRPr sz="30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Google Shape;250;p52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Hypothesis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As the current market leader in this space, </a:t>
                      </a:r>
                      <a:b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 can retain its dominant position </a:t>
                      </a:r>
                      <a:b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and ward off potential challengers. 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" name="Google Shape;256;p53"/>
          <p:cNvGraphicFramePr/>
          <p:nvPr/>
        </p:nvGraphicFramePr>
        <p:xfrm>
          <a:off x="369825" y="172800"/>
          <a:ext cx="8404325" cy="473185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Assumptions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Users will value:</a:t>
                      </a:r>
                      <a:endParaRPr sz="18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○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access to real-time venue information such as seating maps, 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bathroom locations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assisted-listening device locations, merchandise and concessions locations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○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premium content additions like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theatre insider tips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(e.g.,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shortest restroom lines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), behind-the-scenes, etc.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○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pre-show/intermission gamification plays for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real-time seat upgrades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concession and merchandise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giveaways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/discounts, and promotions 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go backstage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sit in the pit, etc.)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54"/>
          <p:cNvGraphicFramePr/>
          <p:nvPr/>
        </p:nvGraphicFramePr>
        <p:xfrm>
          <a:off x="369825" y="172800"/>
          <a:ext cx="8404325" cy="489237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6350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Assumptions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570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Users will engage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with searchable content, actor/musician video bios,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purchase opportunities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(e.g., show merchandise, cast/artist albums, 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discount opportunities, nearby restaurants, shops, etc.)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Advertisers and revenue partners will welcome the opportunity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for this channel to maximize personalization target opportunities for Broadway’s high-earning demographic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If/when digital Playbill+ replaces printed Playbill magazine, we can expect a degree of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outcry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from long-time theatre enthusiasts and nostalgics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Users may want to save/</a:t>
                      </a:r>
                      <a:r>
                        <a:rPr lang="en" sz="18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archive their digital Playbills</a:t>
                      </a:r>
                      <a:endParaRPr sz="18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User adoption and engagement will differ based on age</a:t>
                      </a: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Google Shape;268;p55"/>
          <p:cNvGraphicFramePr/>
          <p:nvPr/>
        </p:nvGraphicFramePr>
        <p:xfrm>
          <a:off x="369825" y="172800"/>
          <a:ext cx="8404325" cy="483345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Risks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rgbClr val="22222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Minimal user adoption and/or engagement</a:t>
                      </a: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rgbClr val="22222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Advertisers are not willing to add to, or shift, their advertising dollars from their allocated print budget</a:t>
                      </a: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rgbClr val="22222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Occasional internet “brown outs” during production runs</a:t>
                      </a: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 b="1">
                          <a:solidFill>
                            <a:srgbClr val="222222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Unforeseen/unknown union/labor/industry restrictions or contracts restricting digital adoption</a:t>
                      </a:r>
                      <a:endParaRPr sz="1800" b="1">
                        <a:solidFill>
                          <a:srgbClr val="222222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429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1800"/>
                        <a:buFont typeface="Georgia"/>
                        <a:buChar char="●"/>
                      </a:pPr>
                      <a:r>
                        <a:rPr lang="en" sz="1800">
                          <a:solidFill>
                            <a:srgbClr val="22222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Unforeseen intervention/policy/law changes that make digital connectivity/operations cost prohibitive</a:t>
                      </a:r>
                      <a:endParaRPr sz="18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36"/>
          <p:cNvGraphicFramePr/>
          <p:nvPr/>
        </p:nvGraphicFramePr>
        <p:xfrm>
          <a:off x="369825" y="172800"/>
          <a:ext cx="8404325" cy="4675124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3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Reach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U.S. circulation of over 48 million magazines a year. </a:t>
                      </a:r>
                      <a:b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Google Shape;328;p65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Who is the customer?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30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Anyone who goes to a show</a:t>
                      </a:r>
                      <a:r>
                        <a:rPr lang="en" sz="30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</a:t>
                      </a:r>
                      <a:endParaRPr sz="3600"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" name="Google Shape;333;p66"/>
          <p:cNvGraphicFramePr/>
          <p:nvPr/>
        </p:nvGraphicFramePr>
        <p:xfrm>
          <a:off x="3296475" y="792025"/>
          <a:ext cx="5216325" cy="4240140"/>
        </p:xfrm>
        <a:graphic>
          <a:graphicData uri="http://schemas.openxmlformats.org/drawingml/2006/table">
            <a:tbl>
              <a:tblPr>
                <a:noFill/>
                <a:tableStyleId>{84827B72-01F2-4807-A790-B8B00FAA3943}</a:tableStyleId>
              </a:tblPr>
              <a:tblGrid>
                <a:gridCol w="521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0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Characteristics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45 years old female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College graduate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Sees 15+ shows a year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Prioritizes spending time and money for live theatre over other media and all other activities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Has ample discretionary time and money to spend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Saves Playbills and occasionally references them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Goal-oriented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Seeks self-improvement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Theatre snob; Eats, lives and breathes theatre 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Open to new things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Goals/Needs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being drawn in and engaged in a theatrical experience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being intellectually challenged 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great storytelling 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waiting for anything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not having information at her fingertips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distractions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4" name="Google Shape;334;p66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Persona 1 - </a:t>
            </a:r>
            <a:r>
              <a:rPr lang="en"/>
              <a:t>Theatre Enthusiast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66"/>
          <p:cNvSpPr/>
          <p:nvPr/>
        </p:nvSpPr>
        <p:spPr>
          <a:xfrm>
            <a:off x="453450" y="881325"/>
            <a:ext cx="2525100" cy="25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66"/>
          <p:cNvSpPr txBox="1"/>
          <p:nvPr/>
        </p:nvSpPr>
        <p:spPr>
          <a:xfrm>
            <a:off x="413700" y="3686426"/>
            <a:ext cx="26409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Dev Otedfan</a:t>
            </a:r>
            <a:endParaRPr sz="18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7" name="Google Shape;33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450" y="867850"/>
            <a:ext cx="2525100" cy="25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6"/>
          <p:cNvSpPr txBox="1"/>
          <p:nvPr/>
        </p:nvSpPr>
        <p:spPr>
          <a:xfrm>
            <a:off x="8591370" y="474152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" name="Google Shape;343;p67"/>
          <p:cNvGraphicFramePr/>
          <p:nvPr/>
        </p:nvGraphicFramePr>
        <p:xfrm>
          <a:off x="3296475" y="881325"/>
          <a:ext cx="5414850" cy="4223710"/>
        </p:xfrm>
        <a:graphic>
          <a:graphicData uri="http://schemas.openxmlformats.org/drawingml/2006/table">
            <a:tbl>
              <a:tblPr>
                <a:noFill/>
                <a:tableStyleId>{84827B72-01F2-4807-A790-B8B00FAA3943}</a:tableStyleId>
              </a:tblPr>
              <a:tblGrid>
                <a:gridCol w="541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Characteristics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40 years old, female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Attended 5 shows last year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Usually purchased tickets online about 6 weeks before each performance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Likes to spend time with friends, family member(s)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Likes to reflect on shows and will occasionally post about the show on </a:t>
                      </a:r>
                      <a:b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social media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Keeps Playbill as souvenir with all of her other Playbills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Likes to purchase a mug, t-shirt or other souvenir as a show remembrance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Goals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social interaction and quality time with family and friends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entertainment and a “good night out”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dinner and a show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 theatre as a hobby, interest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good customer service &amp; clean venue facilities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watching actors perform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bad seats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4" name="Google Shape;344;p67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Persona 2 - </a:t>
            </a:r>
            <a:r>
              <a:rPr lang="en"/>
              <a:t>Entertainment Seeker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5" name="Google Shape;345;p67"/>
          <p:cNvSpPr/>
          <p:nvPr/>
        </p:nvSpPr>
        <p:spPr>
          <a:xfrm>
            <a:off x="453450" y="881325"/>
            <a:ext cx="2525100" cy="25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7"/>
          <p:cNvSpPr txBox="1"/>
          <p:nvPr/>
        </p:nvSpPr>
        <p:spPr>
          <a:xfrm>
            <a:off x="413700" y="3686426"/>
            <a:ext cx="26409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Tippie Calshowgoer</a:t>
            </a:r>
            <a:endParaRPr sz="18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47" name="Google Shape;347;p67"/>
          <p:cNvPicPr preferRelativeResize="0"/>
          <p:nvPr/>
        </p:nvPicPr>
        <p:blipFill rotWithShape="1">
          <a:blip r:embed="rId3">
            <a:alphaModFix/>
          </a:blip>
          <a:srcRect t="18128" b="18128"/>
          <a:stretch/>
        </p:blipFill>
        <p:spPr>
          <a:xfrm>
            <a:off x="377300" y="900525"/>
            <a:ext cx="2640900" cy="25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7"/>
          <p:cNvSpPr txBox="1"/>
          <p:nvPr/>
        </p:nvSpPr>
        <p:spPr>
          <a:xfrm>
            <a:off x="8591370" y="474152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" name="Google Shape;353;p68"/>
          <p:cNvGraphicFramePr/>
          <p:nvPr/>
        </p:nvGraphicFramePr>
        <p:xfrm>
          <a:off x="3296475" y="881325"/>
          <a:ext cx="5414850" cy="3812230"/>
        </p:xfrm>
        <a:graphic>
          <a:graphicData uri="http://schemas.openxmlformats.org/drawingml/2006/table">
            <a:tbl>
              <a:tblPr>
                <a:noFill/>
                <a:tableStyleId>{84827B72-01F2-4807-A790-B8B00FAA3943}</a:tableStyleId>
              </a:tblPr>
              <a:tblGrid>
                <a:gridCol w="541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Characteristics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Attends a Broadway show once a year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Attracted to a particular show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Likes what he likes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Looks forward to the big event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Watches his dollars but is on board with his special night out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Goals/Needs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dinner before a show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to party after the show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when he doesn’t feel he got his money’s worth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4" name="Google Shape;354;p68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Persona 3 - </a:t>
            </a:r>
            <a:r>
              <a:rPr lang="en"/>
              <a:t>Dispassionate Theatregoer</a:t>
            </a:r>
            <a:endParaRPr sz="1400" b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68"/>
          <p:cNvSpPr/>
          <p:nvPr/>
        </p:nvSpPr>
        <p:spPr>
          <a:xfrm>
            <a:off x="453461" y="881325"/>
            <a:ext cx="2525100" cy="271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8"/>
          <p:cNvSpPr txBox="1"/>
          <p:nvPr/>
        </p:nvSpPr>
        <p:spPr>
          <a:xfrm>
            <a:off x="413700" y="3686426"/>
            <a:ext cx="26409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Spesh Ellokaysian</a:t>
            </a:r>
            <a:endParaRPr sz="18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7" name="Google Shape;357;p68"/>
          <p:cNvPicPr preferRelativeResize="0"/>
          <p:nvPr/>
        </p:nvPicPr>
        <p:blipFill rotWithShape="1">
          <a:blip r:embed="rId3">
            <a:alphaModFix/>
          </a:blip>
          <a:srcRect t="15010" b="15010"/>
          <a:stretch/>
        </p:blipFill>
        <p:spPr>
          <a:xfrm>
            <a:off x="453450" y="881325"/>
            <a:ext cx="2525100" cy="273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8"/>
          <p:cNvSpPr txBox="1"/>
          <p:nvPr/>
        </p:nvSpPr>
        <p:spPr>
          <a:xfrm>
            <a:off x="8591370" y="474152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" name="Google Shape;363;p69"/>
          <p:cNvGraphicFramePr/>
          <p:nvPr/>
        </p:nvGraphicFramePr>
        <p:xfrm>
          <a:off x="3296475" y="881325"/>
          <a:ext cx="5414850" cy="4010350"/>
        </p:xfrm>
        <a:graphic>
          <a:graphicData uri="http://schemas.openxmlformats.org/drawingml/2006/table">
            <a:tbl>
              <a:tblPr>
                <a:noFill/>
                <a:tableStyleId>{84827B72-01F2-4807-A790-B8B00FAA3943}</a:tableStyleId>
              </a:tblPr>
              <a:tblGrid>
                <a:gridCol w="541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Characteristics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Likes sports, TV, sci-fi, movies, anything but theatre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Out of obligation, accompanies/“gets dragged by” his wife to a </a:t>
                      </a:r>
                      <a:b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show once a year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Impatient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Wants weekends on the couch with a big screen TV and some brewskies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 theatre, accepts the Playbill begrudgingly, rolls it up and tosses it </a:t>
                      </a:r>
                      <a:b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under his chair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Persona Goals/Needs</a:t>
                      </a:r>
                      <a:endParaRPr sz="12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physical action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Loves to check his phone often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plays and musicals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when he doesn’t feel he got his money’s worth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that he has turn off his cellphone for a show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eorgia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Hates sitting in a cramped theatre</a:t>
                      </a: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4" name="Google Shape;364;p69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Persona 4 - </a:t>
            </a:r>
            <a:r>
              <a:rPr lang="en"/>
              <a:t>Disinterested Theatregoer</a:t>
            </a:r>
            <a:endParaRPr sz="18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69"/>
          <p:cNvSpPr/>
          <p:nvPr/>
        </p:nvSpPr>
        <p:spPr>
          <a:xfrm>
            <a:off x="453461" y="881325"/>
            <a:ext cx="2525100" cy="271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69"/>
          <p:cNvSpPr txBox="1"/>
          <p:nvPr/>
        </p:nvSpPr>
        <p:spPr>
          <a:xfrm>
            <a:off x="413700" y="3686426"/>
            <a:ext cx="26409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Iz Nottintuit</a:t>
            </a:r>
            <a:endParaRPr sz="18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69"/>
          <p:cNvPicPr preferRelativeResize="0"/>
          <p:nvPr/>
        </p:nvPicPr>
        <p:blipFill rotWithShape="1">
          <a:blip r:embed="rId3">
            <a:alphaModFix/>
          </a:blip>
          <a:srcRect t="5213" b="5204"/>
          <a:stretch/>
        </p:blipFill>
        <p:spPr>
          <a:xfrm>
            <a:off x="453450" y="881325"/>
            <a:ext cx="2525100" cy="27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9"/>
          <p:cNvSpPr txBox="1"/>
          <p:nvPr/>
        </p:nvSpPr>
        <p:spPr>
          <a:xfrm>
            <a:off x="8591370" y="474152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70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Who is the customer?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Anyone who goes to a show who might </a:t>
                      </a:r>
                      <a:br>
                        <a:rPr lang="en" sz="3000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000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want to…</a:t>
                      </a:r>
                      <a:endParaRPr sz="3000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-457200" algn="l" rtl="0">
                        <a:spcBef>
                          <a:spcPts val="100"/>
                        </a:spcBef>
                        <a:spcAft>
                          <a:spcPts val="0"/>
                        </a:spcAft>
                        <a:buClr>
                          <a:srgbClr val="222222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>
                          <a:solidFill>
                            <a:srgbClr val="22222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find the nearest exit</a:t>
                      </a:r>
                      <a:endParaRPr sz="3600">
                        <a:solidFill>
                          <a:srgbClr val="222222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2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8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72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9" name="Google Shape;3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24" y="328400"/>
            <a:ext cx="2264348" cy="44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5" y="328379"/>
            <a:ext cx="2264350" cy="449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4125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2750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4125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0965" y="1213525"/>
            <a:ext cx="1687567" cy="225428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2"/>
          <p:cNvSpPr/>
          <p:nvPr/>
        </p:nvSpPr>
        <p:spPr>
          <a:xfrm>
            <a:off x="3700975" y="3478875"/>
            <a:ext cx="1708500" cy="66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72"/>
          <p:cNvSpPr txBox="1"/>
          <p:nvPr/>
        </p:nvSpPr>
        <p:spPr>
          <a:xfrm>
            <a:off x="5173750" y="3348325"/>
            <a:ext cx="2148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3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Splash Screen</a:t>
            </a:r>
            <a:endParaRPr b="0"/>
          </a:p>
        </p:txBody>
      </p:sp>
      <p:sp>
        <p:nvSpPr>
          <p:cNvPr id="402" name="Google Shape;402;p73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4" name="Google Shape;4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37" y="328400"/>
            <a:ext cx="2261225" cy="448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4" y="328400"/>
            <a:ext cx="2261225" cy="448672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3"/>
          <p:cNvSpPr/>
          <p:nvPr/>
        </p:nvSpPr>
        <p:spPr>
          <a:xfrm>
            <a:off x="3660950" y="3378575"/>
            <a:ext cx="1764900" cy="806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73"/>
          <p:cNvSpPr/>
          <p:nvPr/>
        </p:nvSpPr>
        <p:spPr>
          <a:xfrm>
            <a:off x="4720750" y="2707625"/>
            <a:ext cx="705000" cy="751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73"/>
          <p:cNvSpPr/>
          <p:nvPr/>
        </p:nvSpPr>
        <p:spPr>
          <a:xfrm>
            <a:off x="3749425" y="2649475"/>
            <a:ext cx="1616400" cy="98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4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Splash Screen</a:t>
            </a:r>
            <a:endParaRPr b="0"/>
          </a:p>
        </p:txBody>
      </p:sp>
      <p:sp>
        <p:nvSpPr>
          <p:cNvPr id="414" name="Google Shape;414;p74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6" name="Google Shape;41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37" y="328400"/>
            <a:ext cx="2261225" cy="448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4" y="328400"/>
            <a:ext cx="2261225" cy="448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9625" y="2817125"/>
            <a:ext cx="1664775" cy="6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4"/>
          <p:cNvSpPr/>
          <p:nvPr/>
        </p:nvSpPr>
        <p:spPr>
          <a:xfrm>
            <a:off x="3660950" y="3378575"/>
            <a:ext cx="1764900" cy="806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5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Splash Screen</a:t>
            </a:r>
            <a:endParaRPr b="0"/>
          </a:p>
        </p:txBody>
      </p:sp>
      <p:sp>
        <p:nvSpPr>
          <p:cNvPr id="425" name="Google Shape;425;p75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7" name="Google Shape;42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37" y="328400"/>
            <a:ext cx="2261225" cy="448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4" y="328400"/>
            <a:ext cx="2261225" cy="448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9625" y="2817125"/>
            <a:ext cx="1664775" cy="6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5"/>
          <p:cNvSpPr/>
          <p:nvPr/>
        </p:nvSpPr>
        <p:spPr>
          <a:xfrm>
            <a:off x="3660950" y="3378575"/>
            <a:ext cx="1764900" cy="806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9625" y="3835775"/>
            <a:ext cx="548700" cy="32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4015" y="3853699"/>
            <a:ext cx="970386" cy="3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5"/>
          <p:cNvSpPr txBox="1"/>
          <p:nvPr/>
        </p:nvSpPr>
        <p:spPr>
          <a:xfrm>
            <a:off x="3660950" y="3318050"/>
            <a:ext cx="1743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In partnership with</a:t>
            </a:r>
            <a:endParaRPr sz="12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37"/>
          <p:cNvGraphicFramePr/>
          <p:nvPr/>
        </p:nvGraphicFramePr>
        <p:xfrm>
          <a:off x="369825" y="172800"/>
          <a:ext cx="8404325" cy="4736084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3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Problem  #1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U.S. circulation of over 48 million magazines a year. </a:t>
                      </a:r>
                      <a:br>
                        <a:rPr lang="en" sz="20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20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air and water pollution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overflowing landfills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climate change</a:t>
                      </a: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6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Splash Screen</a:t>
            </a:r>
            <a:endParaRPr b="0"/>
          </a:p>
        </p:txBody>
      </p:sp>
      <p:sp>
        <p:nvSpPr>
          <p:cNvPr id="439" name="Google Shape;439;p76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41" name="Google Shape;4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37" y="328400"/>
            <a:ext cx="2261225" cy="448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4" y="328400"/>
            <a:ext cx="2261225" cy="448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3100" y="1278425"/>
            <a:ext cx="301850" cy="3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7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4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Homepage</a:t>
            </a:r>
            <a:endParaRPr b="0"/>
          </a:p>
        </p:txBody>
      </p:sp>
      <p:pic>
        <p:nvPicPr>
          <p:cNvPr id="450" name="Google Shape;45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37" y="328400"/>
            <a:ext cx="2261225" cy="448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749" y="328400"/>
            <a:ext cx="2261225" cy="448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8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At this </a:t>
            </a:r>
            <a:br>
              <a:rPr lang="en" b="0"/>
            </a:br>
            <a:r>
              <a:rPr lang="en" b="0"/>
              <a:t>Performance</a:t>
            </a:r>
            <a:endParaRPr b="0"/>
          </a:p>
        </p:txBody>
      </p:sp>
      <p:pic>
        <p:nvPicPr>
          <p:cNvPr id="458" name="Google Shape;45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825" y="328400"/>
            <a:ext cx="2264350" cy="44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825" y="328379"/>
            <a:ext cx="2264350" cy="449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9824" y="328400"/>
            <a:ext cx="2264350" cy="449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3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Ladies Rooms</a:t>
            </a:r>
            <a:endParaRPr b="0"/>
          </a:p>
        </p:txBody>
      </p:sp>
      <p:pic>
        <p:nvPicPr>
          <p:cNvPr id="514" name="Google Shape;51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24" y="328400"/>
            <a:ext cx="2264348" cy="44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125" y="328379"/>
            <a:ext cx="2264350" cy="449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4125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2750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4125" y="264025"/>
            <a:ext cx="2264350" cy="45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4"/>
          <p:cNvSpPr txBox="1">
            <a:spLocks noGrp="1"/>
          </p:cNvSpPr>
          <p:nvPr>
            <p:ph type="ctrTitle" idx="4294967295"/>
          </p:nvPr>
        </p:nvSpPr>
        <p:spPr>
          <a:xfrm>
            <a:off x="294200" y="264025"/>
            <a:ext cx="85011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Wireframes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Alert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825" y="328400"/>
            <a:ext cx="2264350" cy="449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8"/>
          <p:cNvSpPr txBox="1">
            <a:spLocks noGrp="1"/>
          </p:cNvSpPr>
          <p:nvPr>
            <p:ph type="title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Roadmap Themes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1" name="Google Shape;551;p88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552" name="Google Shape;552;p88"/>
          <p:cNvGraphicFramePr/>
          <p:nvPr/>
        </p:nvGraphicFramePr>
        <p:xfrm>
          <a:off x="388700" y="981363"/>
          <a:ext cx="7342750" cy="3074725"/>
        </p:xfrm>
        <a:graphic>
          <a:graphicData uri="http://schemas.openxmlformats.org/drawingml/2006/table">
            <a:tbl>
              <a:tblPr>
                <a:noFill/>
                <a:tableStyleId>{97B56054-96EE-4CF6-BDBB-BB84254F7B0F}</a:tableStyleId>
              </a:tblPr>
              <a:tblGrid>
                <a:gridCol w="99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2575"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Theme 1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Ultimate source for show and producti0n</a:t>
                      </a:r>
                      <a:endParaRPr sz="2400">
                        <a:solidFill>
                          <a:srgbClr val="38761D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375"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Theme 2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Digital-only value</a:t>
                      </a:r>
                      <a:endParaRPr sz="2400">
                        <a:solidFill>
                          <a:srgbClr val="CC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75"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Theme 3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Quick and easy in-theatre wayfinding</a:t>
                      </a:r>
                      <a:endParaRPr sz="2400">
                        <a:solidFill>
                          <a:srgbClr val="FF99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4"/>
          <p:cNvSpPr txBox="1">
            <a:spLocks noGrp="1"/>
          </p:cNvSpPr>
          <p:nvPr>
            <p:ph type="title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 2020 - Minimal Viable Product (MVP)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7" name="Google Shape;597;p94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598" name="Google Shape;598;p94"/>
          <p:cNvGraphicFramePr/>
          <p:nvPr/>
        </p:nvGraphicFramePr>
        <p:xfrm>
          <a:off x="360625" y="908125"/>
          <a:ext cx="8501125" cy="3454400"/>
        </p:xfrm>
        <a:graphic>
          <a:graphicData uri="http://schemas.openxmlformats.org/drawingml/2006/table">
            <a:tbl>
              <a:tblPr>
                <a:noFill/>
                <a:tableStyleId>{97B56054-96EE-4CF6-BDBB-BB84254F7B0F}</a:tableStyleId>
              </a:tblPr>
              <a:tblGrid>
                <a:gridCol w="26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Q1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Q2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Q3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Q4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8761D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Content (show) Pages </a:t>
                      </a:r>
                      <a:r>
                        <a:rPr lang="en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(flat content) </a:t>
                      </a:r>
                      <a:br>
                        <a:rPr lang="en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38761D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 Store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Buy Show Tickets 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How Many Have You Seen?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Celebrity Choice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Theatre Quiz </a:t>
                      </a:r>
                      <a:br>
                        <a:rPr lang="en" b="1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(flat content)</a:t>
                      </a:r>
                      <a:endParaRPr>
                        <a:solidFill>
                          <a:srgbClr val="E51B24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Venue Wayfinding</a:t>
                      </a:r>
                      <a:r>
                        <a:rPr lang="en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(flat content)</a:t>
                      </a:r>
                      <a:br>
                        <a:rPr lang="en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CC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On the Town: Dining and Drinks</a:t>
                      </a: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FF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Interactive 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Cast Bios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Stay Connected</a:t>
                      </a: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Theatre Quiz </a:t>
                      </a:r>
                      <a:r>
                        <a:rPr lang="en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(scored result)</a:t>
                      </a:r>
                      <a:br>
                        <a:rPr lang="en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0000FF"/>
                        </a:solidFill>
                        <a:highlight>
                          <a:srgbClr val="FFE599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Actor showcases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2032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Photo Features, Song Features</a:t>
                      </a: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9" name="Google Shape;599;p94"/>
          <p:cNvGraphicFramePr/>
          <p:nvPr/>
        </p:nvGraphicFramePr>
        <p:xfrm>
          <a:off x="360625" y="4421463"/>
          <a:ext cx="8501125" cy="309880"/>
        </p:xfrm>
        <a:graphic>
          <a:graphicData uri="http://schemas.openxmlformats.org/drawingml/2006/table">
            <a:tbl>
              <a:tblPr>
                <a:noFill/>
                <a:tableStyleId>{97B56054-96EE-4CF6-BDBB-BB84254F7B0F}</a:tableStyleId>
              </a:tblPr>
              <a:tblGrid>
                <a:gridCol w="10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Themes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99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    </a:t>
                      </a:r>
                      <a:r>
                        <a:rPr lang="en" sz="1100" b="1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Ultimate source for show/producti0n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</a:t>
                      </a:r>
                      <a:r>
                        <a:rPr lang="en" sz="11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|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Digital-only value</a:t>
                      </a:r>
                      <a:r>
                        <a:rPr lang="en" sz="1100" b="1">
                          <a:solidFill>
                            <a:srgbClr val="99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|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</a:t>
                      </a:r>
                      <a:r>
                        <a:rPr lang="en" sz="1100" b="1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In-theatre wayfinding</a:t>
                      </a:r>
                      <a:endParaRPr sz="1100" b="1">
                        <a:solidFill>
                          <a:srgbClr val="CC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8"/>
          <p:cNvSpPr txBox="1">
            <a:spLocks noGrp="1"/>
          </p:cNvSpPr>
          <p:nvPr>
            <p:ph type="title"/>
          </p:nvPr>
        </p:nvSpPr>
        <p:spPr>
          <a:xfrm>
            <a:off x="294200" y="264025"/>
            <a:ext cx="85011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 2021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9" name="Google Shape;629;p98"/>
          <p:cNvSpPr txBox="1"/>
          <p:nvPr/>
        </p:nvSpPr>
        <p:spPr>
          <a:xfrm>
            <a:off x="294203" y="4608325"/>
            <a:ext cx="63048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630" name="Google Shape;630;p98"/>
          <p:cNvGraphicFramePr/>
          <p:nvPr/>
        </p:nvGraphicFramePr>
        <p:xfrm>
          <a:off x="360625" y="908125"/>
          <a:ext cx="8501125" cy="2174240"/>
        </p:xfrm>
        <a:graphic>
          <a:graphicData uri="http://schemas.openxmlformats.org/drawingml/2006/table">
            <a:tbl>
              <a:tblPr>
                <a:noFill/>
                <a:tableStyleId>{97B56054-96EE-4CF6-BDBB-BB84254F7B0F}</a:tableStyleId>
              </a:tblPr>
              <a:tblGrid>
                <a:gridCol w="16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Q1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Q2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Q3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Q4</a:t>
                      </a:r>
                      <a:endParaRPr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Text Alerts</a:t>
                      </a: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MyPlaybill</a:t>
                      </a: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Theatre Quiz </a:t>
                      </a:r>
                      <a:br>
                        <a:rPr lang="en" b="1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>
                          <a:solidFill>
                            <a:srgbClr val="0000FF"/>
                          </a:solidFill>
                          <a:highlight>
                            <a:srgbClr val="FFE599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(interactive contest)</a:t>
                      </a:r>
                      <a:br>
                        <a:rPr lang="en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Seat Upgrades</a:t>
                      </a:r>
                      <a:endParaRPr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28575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260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Meet the Actor(s), Sit-in-the-pit, Merchandise Giveaways, Discounts</a:t>
                      </a:r>
                      <a:b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b="1">
                        <a:solidFill>
                          <a:srgbClr val="0000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342900" lvl="0" indent="-260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PickMeUp/SendItOver Snacks and Drinks</a:t>
                      </a:r>
                      <a:endParaRPr>
                        <a:solidFill>
                          <a:srgbClr val="E51B24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1" name="Google Shape;631;p98"/>
          <p:cNvGraphicFramePr/>
          <p:nvPr/>
        </p:nvGraphicFramePr>
        <p:xfrm>
          <a:off x="360625" y="4421463"/>
          <a:ext cx="8501125" cy="309880"/>
        </p:xfrm>
        <a:graphic>
          <a:graphicData uri="http://schemas.openxmlformats.org/drawingml/2006/table">
            <a:tbl>
              <a:tblPr>
                <a:noFill/>
                <a:tableStyleId>{97B56054-96EE-4CF6-BDBB-BB84254F7B0F}</a:tableStyleId>
              </a:tblPr>
              <a:tblGrid>
                <a:gridCol w="10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Themes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99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    </a:t>
                      </a:r>
                      <a:r>
                        <a:rPr lang="en" sz="1100" b="1">
                          <a:solidFill>
                            <a:srgbClr val="38761D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Ultimate source for show/producti0n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</a:t>
                      </a:r>
                      <a:r>
                        <a:rPr lang="en" sz="11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|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Digital-only value</a:t>
                      </a:r>
                      <a:r>
                        <a:rPr lang="en" sz="1100" b="1">
                          <a:solidFill>
                            <a:srgbClr val="99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|</a:t>
                      </a:r>
                      <a:r>
                        <a:rPr lang="en" sz="1100" b="1">
                          <a:solidFill>
                            <a:srgbClr val="0000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 </a:t>
                      </a:r>
                      <a:r>
                        <a:rPr lang="en" sz="1100" b="1">
                          <a:solidFill>
                            <a:srgbClr val="CC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In-theatre wayfinding</a:t>
                      </a:r>
                      <a:endParaRPr sz="1100" b="1">
                        <a:solidFill>
                          <a:srgbClr val="CC0000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8" name="Google Shape;658;p103"/>
          <p:cNvGraphicFramePr/>
          <p:nvPr/>
        </p:nvGraphicFramePr>
        <p:xfrm>
          <a:off x="369825" y="172800"/>
          <a:ext cx="8404325" cy="4961636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</a:t>
                      </a:r>
                      <a:r>
                        <a:rPr lang="en" sz="96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Opportunity</a:t>
                      </a:r>
                      <a:endParaRPr sz="96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775">
                <a:tc gridSpan="2"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Broadway, Off-Broadway</a:t>
                      </a:r>
                      <a:br>
                        <a:rPr lang="en" b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20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U.S. circulation of over 48 million magazines a year. 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PLAYBILLder</a:t>
                      </a:r>
                      <a:endParaRPr b="1">
                        <a:solidFill>
                          <a:schemeClr val="dk1"/>
                        </a:solidFill>
                        <a:highlight>
                          <a:srgbClr val="FFF2CC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1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Georgia"/>
                        <a:buChar char="○"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K-12 Schools, Universities, Regional Theatres</a:t>
                      </a:r>
                      <a:endParaRPr sz="2000"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Georgia"/>
                        <a:buChar char="●"/>
                      </a:pPr>
                      <a:r>
                        <a:rPr lang="en" sz="24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All Theatre</a:t>
                      </a:r>
                      <a:endParaRPr sz="2000"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4"/>
          <p:cNvSpPr txBox="1">
            <a:spLocks noGrp="1"/>
          </p:cNvSpPr>
          <p:nvPr>
            <p:ph type="sldNum" idx="12"/>
          </p:nvPr>
        </p:nvSpPr>
        <p:spPr>
          <a:xfrm>
            <a:off x="8591370" y="474152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64" name="Google Shape;664;p104"/>
          <p:cNvGraphicFramePr/>
          <p:nvPr/>
        </p:nvGraphicFramePr>
        <p:xfrm>
          <a:off x="369825" y="172800"/>
          <a:ext cx="8404325" cy="495623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</a:t>
                      </a:r>
                      <a:r>
                        <a:rPr lang="en" sz="60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Global</a:t>
                      </a: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Opportunity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65" name="Google Shape;66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50" y="1728550"/>
            <a:ext cx="8503150" cy="3396676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04"/>
          <p:cNvSpPr txBox="1"/>
          <p:nvPr/>
        </p:nvSpPr>
        <p:spPr>
          <a:xfrm>
            <a:off x="7575375" y="4741525"/>
            <a:ext cx="1119000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todaytix.com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p104"/>
          <p:cNvSpPr/>
          <p:nvPr/>
        </p:nvSpPr>
        <p:spPr>
          <a:xfrm>
            <a:off x="2850325" y="4380700"/>
            <a:ext cx="4753800" cy="640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/>
          <p:nvPr/>
        </p:nvSpPr>
        <p:spPr>
          <a:xfrm>
            <a:off x="-4050" y="-8250"/>
            <a:ext cx="9144000" cy="51435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875" y="174050"/>
            <a:ext cx="3649923" cy="486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8"/>
          <p:cNvSpPr txBox="1"/>
          <p:nvPr/>
        </p:nvSpPr>
        <p:spPr>
          <a:xfrm>
            <a:off x="6094800" y="3969425"/>
            <a:ext cx="2087092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Courtesy, Kristen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7" name="Google Shape;697;p109"/>
          <p:cNvGraphicFramePr/>
          <p:nvPr/>
        </p:nvGraphicFramePr>
        <p:xfrm>
          <a:off x="369825" y="172800"/>
          <a:ext cx="8404325" cy="4824311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Opportunity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9999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Broadway, Off-Broadway</a:t>
                      </a:r>
                      <a:br>
                        <a:rPr lang="en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2000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U.S. circulation of over 48 million magazines a year. </a:t>
                      </a:r>
                      <a:endParaRPr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9999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PLAYBILLder</a:t>
                      </a:r>
                      <a:endParaRPr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1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9999"/>
                        </a:buClr>
                        <a:buSzPts val="2000"/>
                        <a:buFont typeface="Georgia"/>
                        <a:buChar char="○"/>
                      </a:pPr>
                      <a:r>
                        <a:rPr lang="en" sz="2000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K-12 Schools, Universities, Regional Theatres</a:t>
                      </a:r>
                      <a:endParaRPr sz="2000"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9999"/>
                        </a:buClr>
                        <a:buSzPts val="1400"/>
                        <a:buFont typeface="Georgia"/>
                        <a:buChar char="●"/>
                      </a:pPr>
                      <a:r>
                        <a:rPr lang="en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All Live Performance</a:t>
                      </a:r>
                      <a:endParaRPr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1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9999"/>
                        </a:buClr>
                        <a:buSzPts val="2000"/>
                        <a:buFont typeface="Georgia"/>
                        <a:buChar char="○"/>
                      </a:pPr>
                      <a:r>
                        <a:rPr lang="en" sz="2000" b="1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All Theatre, Symphony, Dance, Cabaret, Comedy, Magic Shows, Lounge Acts, Speeches, Festivals, etc.</a:t>
                      </a:r>
                      <a:endParaRPr sz="2000" b="1">
                        <a:solidFill>
                          <a:srgbClr val="999999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828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1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Georgia"/>
                        <a:buChar char="○"/>
                      </a:pPr>
                      <a:r>
                        <a:rPr lang="en" sz="24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All Concerts</a:t>
                      </a:r>
                      <a:endParaRPr sz="2400"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3" name="Google Shape;703;p110"/>
          <p:cNvGraphicFramePr/>
          <p:nvPr/>
        </p:nvGraphicFramePr>
        <p:xfrm>
          <a:off x="369825" y="172800"/>
          <a:ext cx="8404325" cy="4610951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Opportunity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914400" lvl="0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Georgia"/>
                        <a:buChar char="●"/>
                      </a:pPr>
                      <a:r>
                        <a:rPr lang="en" sz="30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All U.S. Sports Events</a:t>
                      </a:r>
                      <a:endParaRPr sz="3000" b="1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485900" lvl="1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3000"/>
                        <a:buFont typeface="Georgia"/>
                        <a:buChar char="○"/>
                      </a:pPr>
                      <a:r>
                        <a:rPr lang="en" sz="3000" b="1">
                          <a:solidFill>
                            <a:srgbClr val="6666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MLB</a:t>
                      </a:r>
                      <a:endParaRPr sz="3000"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485900" lvl="1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3000"/>
                        <a:buFont typeface="Georgia"/>
                        <a:buChar char="○"/>
                      </a:pPr>
                      <a:r>
                        <a:rPr lang="en" sz="3000" b="1">
                          <a:solidFill>
                            <a:srgbClr val="6666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NFL</a:t>
                      </a:r>
                      <a:endParaRPr sz="3000"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485900" lvl="1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3000"/>
                        <a:buFont typeface="Georgia"/>
                        <a:buChar char="○"/>
                      </a:pPr>
                      <a:r>
                        <a:rPr lang="en" sz="3000" b="1">
                          <a:solidFill>
                            <a:srgbClr val="6666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NBA</a:t>
                      </a:r>
                      <a:endParaRPr sz="3000"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485900" lvl="1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3000"/>
                        <a:buFont typeface="Georgia"/>
                        <a:buChar char="○"/>
                      </a:pPr>
                      <a:r>
                        <a:rPr lang="en" sz="3000" b="1">
                          <a:solidFill>
                            <a:srgbClr val="6666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NHL</a:t>
                      </a:r>
                      <a:endParaRPr sz="3000"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485900" lvl="1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3000"/>
                        <a:buFont typeface="Georgia"/>
                        <a:buChar char="○"/>
                      </a:pPr>
                      <a:r>
                        <a:rPr lang="en" sz="3000" b="1">
                          <a:solidFill>
                            <a:srgbClr val="666666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MLS</a:t>
                      </a:r>
                      <a:endParaRPr sz="2000"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04" name="Google Shape;70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850" y="2361238"/>
            <a:ext cx="27432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0" name="Google Shape;710;p111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Global Sports Opportunity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666666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1" name="Google Shape;711;p111"/>
          <p:cNvSpPr/>
          <p:nvPr/>
        </p:nvSpPr>
        <p:spPr>
          <a:xfrm>
            <a:off x="841700" y="2515550"/>
            <a:ext cx="5136300" cy="621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E51B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2" name="Google Shape;712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75" y="1479873"/>
            <a:ext cx="7205476" cy="321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5" name="Google Shape;725;p113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Size - Opportunity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6" name="Google Shape;726;p113"/>
          <p:cNvSpPr txBox="1"/>
          <p:nvPr/>
        </p:nvSpPr>
        <p:spPr>
          <a:xfrm>
            <a:off x="748150" y="1599150"/>
            <a:ext cx="7575000" cy="2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Georgia"/>
                <a:ea typeface="Georgia"/>
                <a:cs typeface="Georgia"/>
                <a:sym typeface="Georgia"/>
              </a:rPr>
              <a:t>Anyone who attends</a:t>
            </a:r>
            <a:endParaRPr sz="3600"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Georgia"/>
                <a:ea typeface="Georgia"/>
                <a:cs typeface="Georgia"/>
                <a:sym typeface="Georgia"/>
              </a:rPr>
              <a:t>Any event as an</a:t>
            </a:r>
            <a:endParaRPr sz="3600"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Georgia"/>
                <a:ea typeface="Georgia"/>
                <a:cs typeface="Georgia"/>
                <a:sym typeface="Georgia"/>
              </a:rPr>
              <a:t>Audience member</a:t>
            </a:r>
            <a:endParaRPr sz="3600"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Georgia"/>
                <a:ea typeface="Georgia"/>
                <a:cs typeface="Georgia"/>
                <a:sym typeface="Georgia"/>
              </a:rPr>
              <a:t>Anywhere.</a:t>
            </a:r>
            <a:endParaRPr sz="36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15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738" name="Google Shape;738;p115"/>
          <p:cNvSpPr txBox="1"/>
          <p:nvPr/>
        </p:nvSpPr>
        <p:spPr>
          <a:xfrm>
            <a:off x="320275" y="1780600"/>
            <a:ext cx="8362200" cy="13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b="1">
                <a:latin typeface="Corsiva"/>
                <a:ea typeface="Corsiva"/>
                <a:cs typeface="Corsiva"/>
                <a:sym typeface="Corsiva"/>
              </a:rPr>
              <a:t>THE PLAYBILL</a:t>
            </a:r>
            <a:endParaRPr sz="8600" b="1">
              <a:latin typeface="Corsiva"/>
              <a:ea typeface="Corsiva"/>
              <a:cs typeface="Corsiva"/>
              <a:sym typeface="Corsiv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6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744" name="Google Shape;744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75" y="1990725"/>
            <a:ext cx="7562850" cy="1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7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750" name="Google Shape;750;p117"/>
          <p:cNvPicPr preferRelativeResize="0"/>
          <p:nvPr/>
        </p:nvPicPr>
        <p:blipFill rotWithShape="1">
          <a:blip r:embed="rId3">
            <a:alphaModFix/>
          </a:blip>
          <a:srcRect r="4287"/>
          <a:stretch/>
        </p:blipFill>
        <p:spPr>
          <a:xfrm>
            <a:off x="320275" y="1990725"/>
            <a:ext cx="7023101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7"/>
          <p:cNvSpPr txBox="1"/>
          <p:nvPr/>
        </p:nvSpPr>
        <p:spPr>
          <a:xfrm>
            <a:off x="7427175" y="1979875"/>
            <a:ext cx="1079100" cy="1183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9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18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757" name="Google Shape;757;p118"/>
          <p:cNvPicPr preferRelativeResize="0"/>
          <p:nvPr/>
        </p:nvPicPr>
        <p:blipFill rotWithShape="1">
          <a:blip r:embed="rId3">
            <a:alphaModFix/>
          </a:blip>
          <a:srcRect r="4287"/>
          <a:stretch/>
        </p:blipFill>
        <p:spPr>
          <a:xfrm>
            <a:off x="320275" y="1990725"/>
            <a:ext cx="7023101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18"/>
          <p:cNvSpPr txBox="1"/>
          <p:nvPr/>
        </p:nvSpPr>
        <p:spPr>
          <a:xfrm>
            <a:off x="7427175" y="1979875"/>
            <a:ext cx="1079100" cy="1183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9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9" name="Google Shape;759;p118"/>
          <p:cNvSpPr txBox="1"/>
          <p:nvPr/>
        </p:nvSpPr>
        <p:spPr>
          <a:xfrm>
            <a:off x="318550" y="3367525"/>
            <a:ext cx="8375700" cy="112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Curtain.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9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765" name="Google Shape;765;p119"/>
          <p:cNvPicPr preferRelativeResize="0"/>
          <p:nvPr/>
        </p:nvPicPr>
        <p:blipFill rotWithShape="1">
          <a:blip r:embed="rId3">
            <a:alphaModFix/>
          </a:blip>
          <a:srcRect r="4287"/>
          <a:stretch/>
        </p:blipFill>
        <p:spPr>
          <a:xfrm>
            <a:off x="320275" y="1990725"/>
            <a:ext cx="7023101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19"/>
          <p:cNvSpPr txBox="1"/>
          <p:nvPr/>
        </p:nvSpPr>
        <p:spPr>
          <a:xfrm>
            <a:off x="7427175" y="1979875"/>
            <a:ext cx="1079100" cy="1183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9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7" name="Google Shape;767;p119"/>
          <p:cNvSpPr txBox="1"/>
          <p:nvPr/>
        </p:nvSpPr>
        <p:spPr>
          <a:xfrm>
            <a:off x="318550" y="3367525"/>
            <a:ext cx="8375700" cy="112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39"/>
          <p:cNvGraphicFramePr/>
          <p:nvPr/>
        </p:nvGraphicFramePr>
        <p:xfrm>
          <a:off x="369825" y="172800"/>
          <a:ext cx="8404325" cy="451129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3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Revenue Stream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 printed Playbill is financed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100％ by print advertising revenue.</a:t>
                      </a: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40"/>
          <p:cNvGraphicFramePr/>
          <p:nvPr/>
        </p:nvGraphicFramePr>
        <p:xfrm>
          <a:off x="369825" y="172800"/>
          <a:ext cx="8404325" cy="451129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3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Problem #2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3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The printed Playbill is financed 100％ by print advertising revenue.</a:t>
                      </a:r>
                      <a:endParaRPr sz="20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716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Georgia"/>
                        <a:buChar char="●"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by 2023, </a:t>
                      </a:r>
                      <a:r>
                        <a:rPr lang="en" sz="3600" b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digital </a:t>
                      </a: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will account for 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more than 67% of total ad $. *</a:t>
                      </a: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18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*eMarketer, </a:t>
                      </a:r>
                      <a:r>
                        <a:rPr lang="en" sz="1100" u="sng">
                          <a:solidFill>
                            <a:schemeClr val="hlink"/>
                          </a:solidFill>
                          <a:hlinkClick r:id="rId3"/>
                        </a:rPr>
                        <a:t>https://www.emarketer.com/newsroom/index.php/us-digital-ad-spending-will-surpass-traditional-in-2019/</a:t>
                      </a: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Google Shape;183;p41"/>
          <p:cNvGraphicFramePr/>
          <p:nvPr/>
        </p:nvGraphicFramePr>
        <p:xfrm>
          <a:off x="369825" y="172800"/>
          <a:ext cx="8404325" cy="4605550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Challenge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75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Broadway needs to attract young, growing audiences and...</a:t>
                      </a: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br>
                        <a:rPr lang="en" sz="36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endParaRPr sz="36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" name="Google Shape;189;p42"/>
          <p:cNvGraphicFramePr/>
          <p:nvPr/>
        </p:nvGraphicFramePr>
        <p:xfrm>
          <a:off x="369825" y="172800"/>
          <a:ext cx="8404325" cy="4866875"/>
        </p:xfrm>
        <a:graphic>
          <a:graphicData uri="http://schemas.openxmlformats.org/drawingml/2006/table">
            <a:tbl>
              <a:tblPr>
                <a:noFill/>
                <a:tableStyleId>{070D9960-F12B-405B-AFDB-BBD0F368FA42}</a:tableStyleId>
              </a:tblPr>
              <a:tblGrid>
                <a:gridCol w="11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8875"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4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Challenge</a:t>
                      </a:r>
                      <a:endParaRPr sz="24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00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dirty="0">
                          <a:solidFill>
                            <a:srgbClr val="999999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Broadway needs to attract young, growing audiences and…</a:t>
                      </a:r>
                      <a:br>
                        <a:rPr lang="en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br>
                        <a:rPr lang="en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</a:br>
                      <a:r>
                        <a:rPr lang="en" sz="36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Playbill needs to move its in-theatre magazine model from print to digital ASAP. 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5"/>
          <p:cNvSpPr txBox="1">
            <a:spLocks noGrp="1"/>
          </p:cNvSpPr>
          <p:nvPr>
            <p:ph type="subTitle" idx="1"/>
          </p:nvPr>
        </p:nvSpPr>
        <p:spPr>
          <a:xfrm>
            <a:off x="320275" y="941000"/>
            <a:ext cx="8362200" cy="37755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  </a:t>
            </a:r>
            <a:endParaRPr dirty="0"/>
          </a:p>
        </p:txBody>
      </p:sp>
      <p:pic>
        <p:nvPicPr>
          <p:cNvPr id="207" name="Google Shape;207;p45"/>
          <p:cNvPicPr preferRelativeResize="0"/>
          <p:nvPr/>
        </p:nvPicPr>
        <p:blipFill rotWithShape="1">
          <a:blip r:embed="rId3">
            <a:alphaModFix/>
          </a:blip>
          <a:srcRect r="4287"/>
          <a:stretch/>
        </p:blipFill>
        <p:spPr>
          <a:xfrm>
            <a:off x="320275" y="1990725"/>
            <a:ext cx="7023101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5"/>
          <p:cNvSpPr txBox="1"/>
          <p:nvPr/>
        </p:nvSpPr>
        <p:spPr>
          <a:xfrm>
            <a:off x="7427175" y="1979875"/>
            <a:ext cx="1079100" cy="1183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Proxima Nova"/>
                <a:ea typeface="Proxima Nova"/>
                <a:cs typeface="Proxima Nova"/>
                <a:sym typeface="Proxima Nova"/>
              </a:rPr>
              <a:t>+</a:t>
            </a:r>
            <a:endParaRPr sz="9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1368</Words>
  <Application>Microsoft Macintosh PowerPoint</Application>
  <PresentationFormat>On-screen Show (16:9)</PresentationFormat>
  <Paragraphs>295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Oswald</vt:lpstr>
      <vt:lpstr>Proxima Nova</vt:lpstr>
      <vt:lpstr>Corsiva</vt:lpstr>
      <vt:lpstr>Georgia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 1 - Theatre Enthusiast</vt:lpstr>
      <vt:lpstr>Persona 2 - Entertainment Seeker </vt:lpstr>
      <vt:lpstr>Persona 3 - Dispassionate Theatregoer </vt:lpstr>
      <vt:lpstr>Persona 4 - Disinterested Theatregoer</vt:lpstr>
      <vt:lpstr>PowerPoint Presentation</vt:lpstr>
      <vt:lpstr>Mobile Ads  </vt:lpstr>
      <vt:lpstr>Wireframes Splash Screen</vt:lpstr>
      <vt:lpstr>Wireframes Splash Screen</vt:lpstr>
      <vt:lpstr>Wireframes Splash Screen</vt:lpstr>
      <vt:lpstr>Wireframes Splash Screen</vt:lpstr>
      <vt:lpstr>Wireframes Homepage</vt:lpstr>
      <vt:lpstr>Wireframes At this  Performance</vt:lpstr>
      <vt:lpstr>Wireframes Ladies Rooms</vt:lpstr>
      <vt:lpstr>Wireframes Alert  </vt:lpstr>
      <vt:lpstr>Roadmap Themes</vt:lpstr>
      <vt:lpstr>Roadmap 2020 - Minimal Viable Product (MVP)</vt:lpstr>
      <vt:lpstr>Roadmap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Peter Gootkind</cp:lastModifiedBy>
  <cp:revision>5</cp:revision>
  <dcterms:modified xsi:type="dcterms:W3CDTF">2020-05-29T21:17:53Z</dcterms:modified>
</cp:coreProperties>
</file>